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6" d="100"/>
          <a:sy n="106" d="100"/>
        </p:scale>
        <p:origin x="79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jp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D73ACDBF-D6A4-423C-BC64-906B981F74E2}" type="datetimeFigureOut">
              <a:rPr lang="it-IT" smtClean="0"/>
              <a:t>08/05/2022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1161927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D73ACDBF-D6A4-423C-BC64-906B981F74E2}" type="datetimeFigureOut">
              <a:rPr lang="it-IT" smtClean="0"/>
              <a:t>08/05/2022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2474202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D73ACDBF-D6A4-423C-BC64-906B981F74E2}" type="datetimeFigureOut">
              <a:rPr lang="it-IT" smtClean="0"/>
              <a:t>08/05/2022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463E7C2-B486-4A1A-A817-F97308A5C93A}" type="slidenum">
              <a:rPr lang="it-IT" smtClean="0"/>
              <a:t>‹N›</a:t>
            </a:fld>
            <a:endParaRPr lang="it-IT"/>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938094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D73ACDBF-D6A4-423C-BC64-906B981F74E2}" type="datetimeFigureOut">
              <a:rPr lang="it-IT" smtClean="0"/>
              <a:t>08/05/2022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40377803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citazion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D73ACDBF-D6A4-423C-BC64-906B981F74E2}" type="datetimeFigureOut">
              <a:rPr lang="it-IT" smtClean="0"/>
              <a:t>08/05/2022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463E7C2-B486-4A1A-A817-F97308A5C93A}" type="slidenum">
              <a:rPr lang="it-IT" smtClean="0"/>
              <a:t>‹N›</a:t>
            </a:fld>
            <a:endParaRPr lang="it-IT"/>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501890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it-IT"/>
              <a:t>Fare clic per modificare lo stile del titolo dello schema</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D73ACDBF-D6A4-423C-BC64-906B981F74E2}" type="datetimeFigureOut">
              <a:rPr lang="it-IT" smtClean="0"/>
              <a:t>08/05/2022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32643581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D73ACDBF-D6A4-423C-BC64-906B981F74E2}" type="datetimeFigureOut">
              <a:rPr lang="it-IT" smtClean="0"/>
              <a:t>08/05/2022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14102489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D73ACDBF-D6A4-423C-BC64-906B981F74E2}" type="datetimeFigureOut">
              <a:rPr lang="it-IT" smtClean="0"/>
              <a:t>08/05/2022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34939264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D73ACDBF-D6A4-423C-BC64-906B981F74E2}" type="datetimeFigureOut">
              <a:rPr lang="it-IT" smtClean="0"/>
              <a:t>08/05/2022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3883742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D73ACDBF-D6A4-423C-BC64-906B981F74E2}" type="datetimeFigureOut">
              <a:rPr lang="it-IT" smtClean="0"/>
              <a:t>08/05/2022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515602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D73ACDBF-D6A4-423C-BC64-906B981F74E2}" type="datetimeFigureOut">
              <a:rPr lang="it-IT" smtClean="0"/>
              <a:t>08/05/2022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1432165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D73ACDBF-D6A4-423C-BC64-906B981F74E2}" type="datetimeFigureOut">
              <a:rPr lang="it-IT" smtClean="0"/>
              <a:t>08/05/2022</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1113195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D73ACDBF-D6A4-423C-BC64-906B981F74E2}" type="datetimeFigureOut">
              <a:rPr lang="it-IT" smtClean="0"/>
              <a:t>08/05/2022</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26262159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3ACDBF-D6A4-423C-BC64-906B981F74E2}" type="datetimeFigureOut">
              <a:rPr lang="it-IT" smtClean="0"/>
              <a:t>08/05/2022</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2960782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D73ACDBF-D6A4-423C-BC64-906B981F74E2}" type="datetimeFigureOut">
              <a:rPr lang="it-IT" smtClean="0"/>
              <a:t>08/05/2022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2779999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D73ACDBF-D6A4-423C-BC64-906B981F74E2}" type="datetimeFigureOut">
              <a:rPr lang="it-IT" smtClean="0"/>
              <a:t>08/05/2022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3463E7C2-B486-4A1A-A817-F97308A5C93A}" type="slidenum">
              <a:rPr lang="it-IT" smtClean="0"/>
              <a:t>‹N›</a:t>
            </a:fld>
            <a:endParaRPr lang="it-IT"/>
          </a:p>
        </p:txBody>
      </p:sp>
    </p:spTree>
    <p:extLst>
      <p:ext uri="{BB962C8B-B14F-4D97-AF65-F5344CB8AC3E}">
        <p14:creationId xmlns:p14="http://schemas.microsoft.com/office/powerpoint/2010/main" val="3449968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73ACDBF-D6A4-423C-BC64-906B981F74E2}" type="datetimeFigureOut">
              <a:rPr lang="it-IT" smtClean="0"/>
              <a:t>08/05/2022</a:t>
            </a:fld>
            <a:endParaRPr lang="it-IT"/>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463E7C2-B486-4A1A-A817-F97308A5C93A}" type="slidenum">
              <a:rPr lang="it-IT" smtClean="0"/>
              <a:t>‹N›</a:t>
            </a:fld>
            <a:endParaRPr lang="it-IT"/>
          </a:p>
        </p:txBody>
      </p:sp>
    </p:spTree>
    <p:extLst>
      <p:ext uri="{BB962C8B-B14F-4D97-AF65-F5344CB8AC3E}">
        <p14:creationId xmlns:p14="http://schemas.microsoft.com/office/powerpoint/2010/main" val="33891073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mrippolito.blogspot.com/2017/08/welcome-to-your-first-day-of-school.html"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educationaldiscoverytours.com/2019/05/09/7-tips-for-planning-a-successful-school-trip/" TargetMode="External"/><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Isosceles Triangle 21">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Shape 23">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975F543-C1C5-179F-1971-AACFB7AC7AAA}"/>
              </a:ext>
            </a:extLst>
          </p:cNvPr>
          <p:cNvSpPr>
            <a:spLocks noGrp="1"/>
          </p:cNvSpPr>
          <p:nvPr>
            <p:ph type="ctrTitle"/>
          </p:nvPr>
        </p:nvSpPr>
        <p:spPr>
          <a:xfrm>
            <a:off x="4419136" y="2684434"/>
            <a:ext cx="6960759" cy="1186108"/>
          </a:xfrm>
        </p:spPr>
        <p:txBody>
          <a:bodyPr>
            <a:normAutofit/>
          </a:bodyPr>
          <a:lstStyle/>
          <a:p>
            <a:pPr algn="l"/>
            <a:r>
              <a:rPr lang="it-IT" sz="6000" dirty="0" err="1">
                <a:solidFill>
                  <a:srgbClr val="FFFFFF"/>
                </a:solidFill>
              </a:rPr>
              <a:t>This</a:t>
            </a:r>
            <a:r>
              <a:rPr lang="it-IT" sz="6000" dirty="0">
                <a:solidFill>
                  <a:srgbClr val="FFFFFF"/>
                </a:solidFill>
              </a:rPr>
              <a:t> </a:t>
            </a:r>
            <a:r>
              <a:rPr lang="it-IT" sz="6000" dirty="0" err="1">
                <a:solidFill>
                  <a:srgbClr val="FFFFFF"/>
                </a:solidFill>
              </a:rPr>
              <a:t>Year</a:t>
            </a:r>
            <a:r>
              <a:rPr lang="it-IT" sz="6000" dirty="0">
                <a:solidFill>
                  <a:srgbClr val="FFFFFF"/>
                </a:solidFill>
              </a:rPr>
              <a:t> in Calvino</a:t>
            </a:r>
          </a:p>
        </p:txBody>
      </p:sp>
      <p:sp>
        <p:nvSpPr>
          <p:cNvPr id="3" name="Sottotitolo 2">
            <a:extLst>
              <a:ext uri="{FF2B5EF4-FFF2-40B4-BE49-F238E27FC236}">
                <a16:creationId xmlns:a16="http://schemas.microsoft.com/office/drawing/2014/main" id="{AFB4F3C8-6351-1257-0217-DF6FBE9984EC}"/>
              </a:ext>
            </a:extLst>
          </p:cNvPr>
          <p:cNvSpPr>
            <a:spLocks noGrp="1"/>
          </p:cNvSpPr>
          <p:nvPr>
            <p:ph type="subTitle" idx="1"/>
          </p:nvPr>
        </p:nvSpPr>
        <p:spPr>
          <a:xfrm>
            <a:off x="4548104" y="3962088"/>
            <a:ext cx="6112077" cy="1186108"/>
          </a:xfrm>
        </p:spPr>
        <p:txBody>
          <a:bodyPr>
            <a:normAutofit/>
          </a:bodyPr>
          <a:lstStyle/>
          <a:p>
            <a:pPr algn="l"/>
            <a:r>
              <a:rPr lang="it-IT">
                <a:solidFill>
                  <a:srgbClr val="FFFFFF">
                    <a:alpha val="70000"/>
                  </a:srgbClr>
                </a:solidFill>
              </a:rPr>
              <a:t>Emanuele Carlini, Alessio Sacco, Andrea Valtellini, Rayan Chafik, Efrem Baccigalupo, Matteo Giannini, Alberth Martinez, Stefano Iuliano</a:t>
            </a:r>
          </a:p>
        </p:txBody>
      </p:sp>
      <p:sp>
        <p:nvSpPr>
          <p:cNvPr id="26" name="Isosceles Triangle 25">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900253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5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E3A6A76-AE5D-49AE-9D49-90C0F15482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9A5CCB5-EF7C-48C3-B6DF-ADC1771CC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94CCC9E2-3000-4D65-A607-D2D2A37CAD3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3250D6C2-D9D4-4A9F-87A3-8EBB72794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25">
              <a:extLst>
                <a:ext uri="{FF2B5EF4-FFF2-40B4-BE49-F238E27FC236}">
                  <a16:creationId xmlns:a16="http://schemas.microsoft.com/office/drawing/2014/main" id="{9A621299-817D-46DA-9048-2E0A16D4C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Isosceles Triangle 13">
              <a:extLst>
                <a:ext uri="{FF2B5EF4-FFF2-40B4-BE49-F238E27FC236}">
                  <a16:creationId xmlns:a16="http://schemas.microsoft.com/office/drawing/2014/main" id="{9F8D7E4E-4190-4BB5-A1AA-20610B2C5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7">
              <a:extLst>
                <a:ext uri="{FF2B5EF4-FFF2-40B4-BE49-F238E27FC236}">
                  <a16:creationId xmlns:a16="http://schemas.microsoft.com/office/drawing/2014/main" id="{53FB6299-378D-4A25-91E6-9C6E0A3096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8">
              <a:extLst>
                <a:ext uri="{FF2B5EF4-FFF2-40B4-BE49-F238E27FC236}">
                  <a16:creationId xmlns:a16="http://schemas.microsoft.com/office/drawing/2014/main" id="{AECD26A0-ED75-4BE4-BFEC-885CBEDB5F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9">
              <a:extLst>
                <a:ext uri="{FF2B5EF4-FFF2-40B4-BE49-F238E27FC236}">
                  <a16:creationId xmlns:a16="http://schemas.microsoft.com/office/drawing/2014/main" id="{B459E0DD-85B6-45C6-8D5E-8E494E9472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8" name="Straight Connector 17">
              <a:extLst>
                <a:ext uri="{FF2B5EF4-FFF2-40B4-BE49-F238E27FC236}">
                  <a16:creationId xmlns:a16="http://schemas.microsoft.com/office/drawing/2014/main" id="{664D381D-8077-4635-82B6-CA7E6160D1C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580172" y="0"/>
              <a:ext cx="1219200" cy="6858000"/>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sp>
          <p:nvSpPr>
            <p:cNvPr id="19" name="Isosceles Triangle 18">
              <a:extLst>
                <a:ext uri="{FF2B5EF4-FFF2-40B4-BE49-F238E27FC236}">
                  <a16:creationId xmlns:a16="http://schemas.microsoft.com/office/drawing/2014/main" id="{B3F8D64C-15FA-42D6-AB21-7FB17F831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9C8DDD52-FBB2-4634-B9F8-A341CDE106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CasellaDiTesto 1">
            <a:extLst>
              <a:ext uri="{FF2B5EF4-FFF2-40B4-BE49-F238E27FC236}">
                <a16:creationId xmlns:a16="http://schemas.microsoft.com/office/drawing/2014/main" id="{18B4DAAD-6C1D-1587-CCF7-281BE97073F8}"/>
              </a:ext>
            </a:extLst>
          </p:cNvPr>
          <p:cNvSpPr txBox="1"/>
          <p:nvPr/>
        </p:nvSpPr>
        <p:spPr>
          <a:xfrm>
            <a:off x="1701759" y="1935708"/>
            <a:ext cx="8780293" cy="4154984"/>
          </a:xfrm>
          <a:prstGeom prst="rect">
            <a:avLst/>
          </a:prstGeom>
          <a:noFill/>
        </p:spPr>
        <p:txBody>
          <a:bodyPr wrap="square" rtlCol="0">
            <a:spAutoFit/>
          </a:bodyPr>
          <a:lstStyle/>
          <a:p>
            <a:pPr algn="ctr"/>
            <a:r>
              <a:rPr lang="it-IT" sz="8800" dirty="0">
                <a:latin typeface="Baguet Script" panose="020B0604020202020204" pitchFamily="2" charset="0"/>
              </a:rPr>
              <a:t>Thanks for </a:t>
            </a:r>
            <a:r>
              <a:rPr lang="it-IT" sz="8800" dirty="0" err="1">
                <a:latin typeface="Baguet Script" panose="020B0604020202020204" pitchFamily="2" charset="0"/>
              </a:rPr>
              <a:t>your</a:t>
            </a:r>
            <a:r>
              <a:rPr lang="it-IT" sz="8800" dirty="0">
                <a:latin typeface="Baguet Script" panose="020B0604020202020204" pitchFamily="2" charset="0"/>
              </a:rPr>
              <a:t> </a:t>
            </a:r>
            <a:r>
              <a:rPr lang="it-IT" sz="8800" dirty="0" err="1">
                <a:latin typeface="Baguet Script" panose="020B0604020202020204" pitchFamily="2" charset="0"/>
              </a:rPr>
              <a:t>attenction</a:t>
            </a:r>
            <a:r>
              <a:rPr lang="it-IT" sz="8800" dirty="0">
                <a:latin typeface="Baguet Script" panose="020B0604020202020204" pitchFamily="2" charset="0"/>
              </a:rPr>
              <a:t> </a:t>
            </a:r>
          </a:p>
          <a:p>
            <a:pPr algn="ctr"/>
            <a:r>
              <a:rPr lang="it-IT" sz="8800" dirty="0">
                <a:latin typeface="Baguet Script" panose="020B0604020202020204" pitchFamily="2" charset="0"/>
                <a:sym typeface="Wingdings" panose="05000000000000000000" pitchFamily="2" charset="2"/>
              </a:rPr>
              <a:t></a:t>
            </a:r>
            <a:endParaRPr lang="it-IT" sz="8800" dirty="0">
              <a:latin typeface="Baguet Script" panose="020B0604020202020204" pitchFamily="2" charset="0"/>
            </a:endParaRPr>
          </a:p>
        </p:txBody>
      </p:sp>
    </p:spTree>
    <p:extLst>
      <p:ext uri="{BB962C8B-B14F-4D97-AF65-F5344CB8AC3E}">
        <p14:creationId xmlns:p14="http://schemas.microsoft.com/office/powerpoint/2010/main" val="31898616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3" name="Rectangle 12">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9"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Freeform: Shape 28">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olo 1">
            <a:extLst>
              <a:ext uri="{FF2B5EF4-FFF2-40B4-BE49-F238E27FC236}">
                <a16:creationId xmlns:a16="http://schemas.microsoft.com/office/drawing/2014/main" id="{DC38151E-2D67-521D-61AB-A3139A767B4E}"/>
              </a:ext>
            </a:extLst>
          </p:cNvPr>
          <p:cNvSpPr>
            <a:spLocks noGrp="1"/>
          </p:cNvSpPr>
          <p:nvPr>
            <p:ph type="title"/>
          </p:nvPr>
        </p:nvSpPr>
        <p:spPr>
          <a:xfrm>
            <a:off x="7181723" y="609600"/>
            <a:ext cx="4512989" cy="2227730"/>
          </a:xfrm>
        </p:spPr>
        <p:txBody>
          <a:bodyPr anchor="ctr">
            <a:normAutofit/>
          </a:bodyPr>
          <a:lstStyle/>
          <a:p>
            <a:r>
              <a:rPr lang="en-US">
                <a:solidFill>
                  <a:srgbClr val="FFFFFF"/>
                </a:solidFill>
              </a:rPr>
              <a:t>The first days at school</a:t>
            </a:r>
            <a:endParaRPr lang="it-IT">
              <a:solidFill>
                <a:srgbClr val="FFFFFF"/>
              </a:solidFill>
            </a:endParaRPr>
          </a:p>
        </p:txBody>
      </p:sp>
      <p:pic>
        <p:nvPicPr>
          <p:cNvPr id="6" name="Immagine 5" descr="Immagine che contiene testo, lavagna&#10;&#10;Descrizione generata automaticamente">
            <a:extLst>
              <a:ext uri="{FF2B5EF4-FFF2-40B4-BE49-F238E27FC236}">
                <a16:creationId xmlns:a16="http://schemas.microsoft.com/office/drawing/2014/main" id="{EE05D094-281D-4364-C488-DAFC970492B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57251" y="2191072"/>
            <a:ext cx="3856774" cy="2564754"/>
          </a:xfrm>
          <a:prstGeom prst="rect">
            <a:avLst/>
          </a:prstGeom>
        </p:spPr>
      </p:pic>
      <p:sp>
        <p:nvSpPr>
          <p:cNvPr id="3" name="Segnaposto contenuto 2">
            <a:extLst>
              <a:ext uri="{FF2B5EF4-FFF2-40B4-BE49-F238E27FC236}">
                <a16:creationId xmlns:a16="http://schemas.microsoft.com/office/drawing/2014/main" id="{E1C5FDCC-F3B7-E060-3FD4-3D0D80D206F7}"/>
              </a:ext>
            </a:extLst>
          </p:cNvPr>
          <p:cNvSpPr>
            <a:spLocks noGrp="1"/>
          </p:cNvSpPr>
          <p:nvPr>
            <p:ph idx="1"/>
          </p:nvPr>
        </p:nvSpPr>
        <p:spPr>
          <a:xfrm>
            <a:off x="7181725" y="2837329"/>
            <a:ext cx="4512988" cy="3317938"/>
          </a:xfrm>
        </p:spPr>
        <p:txBody>
          <a:bodyPr anchor="t">
            <a:normAutofit/>
          </a:bodyPr>
          <a:lstStyle/>
          <a:p>
            <a:pPr marL="0" indent="0">
              <a:spcBef>
                <a:spcPts val="0"/>
              </a:spcBef>
              <a:spcAft>
                <a:spcPts val="600"/>
              </a:spcAft>
              <a:buNone/>
            </a:pPr>
            <a:r>
              <a:rPr lang="en-US">
                <a:solidFill>
                  <a:srgbClr val="FFFFFF"/>
                </a:solidFill>
              </a:rPr>
              <a:t>I am a shy guy in fact I spent three years of middle school like a hell. </a:t>
            </a:r>
          </a:p>
          <a:p>
            <a:pPr marL="0" indent="0">
              <a:spcBef>
                <a:spcPts val="0"/>
              </a:spcBef>
              <a:spcAft>
                <a:spcPts val="600"/>
              </a:spcAft>
              <a:buNone/>
            </a:pPr>
            <a:r>
              <a:rPr lang="en-US">
                <a:solidFill>
                  <a:srgbClr val="FFFFFF"/>
                </a:solidFill>
              </a:rPr>
              <a:t>I was always alone for my weight, and nobody spoke to me.  </a:t>
            </a:r>
          </a:p>
          <a:p>
            <a:pPr marL="0" indent="0">
              <a:spcBef>
                <a:spcPts val="0"/>
              </a:spcBef>
              <a:spcAft>
                <a:spcPts val="600"/>
              </a:spcAft>
              <a:buNone/>
            </a:pPr>
            <a:r>
              <a:rPr lang="en-US">
                <a:solidFill>
                  <a:srgbClr val="FFFFFF"/>
                </a:solidFill>
              </a:rPr>
              <a:t>But this year I haven't decided to do like past years. In short, the first days of school were beautiful so now I really like this group.</a:t>
            </a:r>
            <a:endParaRPr lang="it-IT">
              <a:solidFill>
                <a:srgbClr val="FFFFFF"/>
              </a:solidFill>
            </a:endParaRPr>
          </a:p>
        </p:txBody>
      </p:sp>
      <p:sp>
        <p:nvSpPr>
          <p:cNvPr id="4" name="CasellaDiTesto 3">
            <a:extLst>
              <a:ext uri="{FF2B5EF4-FFF2-40B4-BE49-F238E27FC236}">
                <a16:creationId xmlns:a16="http://schemas.microsoft.com/office/drawing/2014/main" id="{4CA3966D-4F78-8721-AB69-19E2700218BA}"/>
              </a:ext>
            </a:extLst>
          </p:cNvPr>
          <p:cNvSpPr txBox="1"/>
          <p:nvPr/>
        </p:nvSpPr>
        <p:spPr>
          <a:xfrm>
            <a:off x="83126" y="73891"/>
            <a:ext cx="1588655" cy="369332"/>
          </a:xfrm>
          <a:prstGeom prst="rect">
            <a:avLst/>
          </a:prstGeom>
          <a:noFill/>
        </p:spPr>
        <p:txBody>
          <a:bodyPr wrap="square" rtlCol="0">
            <a:spAutoFit/>
          </a:bodyPr>
          <a:lstStyle/>
          <a:p>
            <a:pPr>
              <a:spcAft>
                <a:spcPts val="600"/>
              </a:spcAft>
            </a:pPr>
            <a:r>
              <a:rPr lang="it-IT" dirty="0" err="1">
                <a:solidFill>
                  <a:schemeClr val="accent1"/>
                </a:solidFill>
              </a:rPr>
              <a:t>Rayan</a:t>
            </a:r>
            <a:r>
              <a:rPr lang="it-IT" dirty="0">
                <a:solidFill>
                  <a:schemeClr val="accent1"/>
                </a:solidFill>
              </a:rPr>
              <a:t> </a:t>
            </a:r>
            <a:r>
              <a:rPr lang="it-IT" dirty="0" err="1">
                <a:solidFill>
                  <a:schemeClr val="accent1"/>
                </a:solidFill>
              </a:rPr>
              <a:t>Chafik</a:t>
            </a:r>
            <a:endParaRPr lang="it-IT">
              <a:solidFill>
                <a:schemeClr val="accent1"/>
              </a:solidFill>
            </a:endParaRPr>
          </a:p>
        </p:txBody>
      </p:sp>
    </p:spTree>
    <p:extLst>
      <p:ext uri="{BB962C8B-B14F-4D97-AF65-F5344CB8AC3E}">
        <p14:creationId xmlns:p14="http://schemas.microsoft.com/office/powerpoint/2010/main" val="1464035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C38151E-2D67-521D-61AB-A3139A767B4E}"/>
              </a:ext>
            </a:extLst>
          </p:cNvPr>
          <p:cNvSpPr>
            <a:spLocks noGrp="1"/>
          </p:cNvSpPr>
          <p:nvPr>
            <p:ph type="title"/>
          </p:nvPr>
        </p:nvSpPr>
        <p:spPr>
          <a:xfrm>
            <a:off x="677334" y="609600"/>
            <a:ext cx="8596668" cy="563418"/>
          </a:xfrm>
        </p:spPr>
        <p:txBody>
          <a:bodyPr>
            <a:normAutofit fontScale="90000"/>
          </a:bodyPr>
          <a:lstStyle/>
          <a:p>
            <a:r>
              <a:rPr lang="it-IT" dirty="0"/>
              <a:t>Discovery new </a:t>
            </a:r>
            <a:r>
              <a:rPr lang="it-IT" dirty="0" err="1"/>
              <a:t>Classmates</a:t>
            </a:r>
            <a:endParaRPr lang="it-IT" dirty="0"/>
          </a:p>
        </p:txBody>
      </p:sp>
      <p:sp>
        <p:nvSpPr>
          <p:cNvPr id="3" name="Segnaposto contenuto 2">
            <a:extLst>
              <a:ext uri="{FF2B5EF4-FFF2-40B4-BE49-F238E27FC236}">
                <a16:creationId xmlns:a16="http://schemas.microsoft.com/office/drawing/2014/main" id="{E1C5FDCC-F3B7-E060-3FD4-3D0D80D206F7}"/>
              </a:ext>
            </a:extLst>
          </p:cNvPr>
          <p:cNvSpPr>
            <a:spLocks noGrp="1"/>
          </p:cNvSpPr>
          <p:nvPr>
            <p:ph idx="1"/>
          </p:nvPr>
        </p:nvSpPr>
        <p:spPr>
          <a:xfrm>
            <a:off x="677333" y="1339394"/>
            <a:ext cx="9316411" cy="3047879"/>
          </a:xfrm>
        </p:spPr>
        <p:txBody>
          <a:bodyPr>
            <a:noAutofit/>
          </a:bodyPr>
          <a:lstStyle/>
          <a:p>
            <a:pPr marL="0" indent="0">
              <a:spcBef>
                <a:spcPts val="0"/>
              </a:spcBef>
              <a:buNone/>
            </a:pPr>
            <a:r>
              <a:rPr lang="it-IT" sz="2400" dirty="0"/>
              <a:t>My </a:t>
            </a:r>
            <a:r>
              <a:rPr lang="it-IT" sz="2400" dirty="0" err="1"/>
              <a:t>biggest</a:t>
            </a:r>
            <a:r>
              <a:rPr lang="it-IT" sz="2400" dirty="0"/>
              <a:t> </a:t>
            </a:r>
            <a:r>
              <a:rPr lang="it-IT" sz="2400" dirty="0" err="1"/>
              <a:t>fear</a:t>
            </a:r>
            <a:r>
              <a:rPr lang="it-IT" sz="2400" dirty="0"/>
              <a:t> for the high school </a:t>
            </a:r>
            <a:r>
              <a:rPr lang="it-IT" sz="2400" dirty="0" err="1"/>
              <a:t>it</a:t>
            </a:r>
            <a:r>
              <a:rPr lang="it-IT" sz="2400" dirty="0"/>
              <a:t> </a:t>
            </a:r>
            <a:r>
              <a:rPr lang="it-IT" sz="2400" dirty="0" err="1"/>
              <a:t>was</a:t>
            </a:r>
            <a:r>
              <a:rPr lang="it-IT" sz="2400" dirty="0"/>
              <a:t> </a:t>
            </a:r>
            <a:r>
              <a:rPr lang="it-IT" sz="2400" dirty="0" err="1"/>
              <a:t>this</a:t>
            </a:r>
            <a:r>
              <a:rPr lang="it-IT" sz="2400" dirty="0"/>
              <a:t>: How </a:t>
            </a:r>
            <a:r>
              <a:rPr lang="it-IT" sz="2400" dirty="0" err="1"/>
              <a:t>my</a:t>
            </a:r>
            <a:r>
              <a:rPr lang="it-IT" sz="2400" dirty="0"/>
              <a:t> new </a:t>
            </a:r>
            <a:r>
              <a:rPr lang="it-IT" sz="2400" dirty="0" err="1"/>
              <a:t>classmates</a:t>
            </a:r>
            <a:r>
              <a:rPr lang="it-IT" sz="2400" dirty="0"/>
              <a:t> </a:t>
            </a:r>
            <a:r>
              <a:rPr lang="it-IT" sz="2400" dirty="0" err="1"/>
              <a:t>will</a:t>
            </a:r>
            <a:r>
              <a:rPr lang="it-IT" sz="2400" dirty="0"/>
              <a:t> be?</a:t>
            </a:r>
          </a:p>
          <a:p>
            <a:pPr marL="0" indent="0">
              <a:spcBef>
                <a:spcPts val="0"/>
              </a:spcBef>
              <a:buNone/>
            </a:pPr>
            <a:r>
              <a:rPr lang="it-IT" sz="2400" dirty="0"/>
              <a:t>I </a:t>
            </a:r>
            <a:r>
              <a:rPr lang="it-IT" sz="2400" dirty="0" err="1"/>
              <a:t>was</a:t>
            </a:r>
            <a:r>
              <a:rPr lang="it-IT" sz="2400" dirty="0"/>
              <a:t> </a:t>
            </a:r>
            <a:r>
              <a:rPr lang="it-IT" sz="2400" dirty="0" err="1"/>
              <a:t>terrified</a:t>
            </a:r>
            <a:r>
              <a:rPr lang="it-IT" sz="2400" dirty="0"/>
              <a:t> </a:t>
            </a:r>
            <a:r>
              <a:rPr lang="it-IT" sz="2400" dirty="0" err="1"/>
              <a:t>that</a:t>
            </a:r>
            <a:r>
              <a:rPr lang="it-IT" sz="2400" dirty="0"/>
              <a:t> </a:t>
            </a:r>
            <a:r>
              <a:rPr lang="it-IT" sz="2400" dirty="0" err="1"/>
              <a:t>they</a:t>
            </a:r>
            <a:r>
              <a:rPr lang="it-IT" sz="2400" dirty="0"/>
              <a:t> </a:t>
            </a:r>
            <a:r>
              <a:rPr lang="it-IT" sz="2400" dirty="0" err="1"/>
              <a:t>were</a:t>
            </a:r>
            <a:r>
              <a:rPr lang="it-IT" sz="2400" dirty="0"/>
              <a:t> </a:t>
            </a:r>
            <a:r>
              <a:rPr lang="it-IT" sz="2400" dirty="0" err="1"/>
              <a:t>grampy</a:t>
            </a:r>
            <a:r>
              <a:rPr lang="it-IT" sz="2400" dirty="0"/>
              <a:t> or </a:t>
            </a:r>
            <a:r>
              <a:rPr lang="it-IT" sz="2400" dirty="0" err="1"/>
              <a:t>that</a:t>
            </a:r>
            <a:r>
              <a:rPr lang="it-IT" sz="2400" dirty="0"/>
              <a:t> </a:t>
            </a:r>
            <a:r>
              <a:rPr lang="it-IT" sz="2400" dirty="0" err="1"/>
              <a:t>wouldn’t</a:t>
            </a:r>
            <a:r>
              <a:rPr lang="it-IT" sz="2400" dirty="0"/>
              <a:t> </a:t>
            </a:r>
            <a:r>
              <a:rPr lang="it-IT" sz="2400" dirty="0" err="1"/>
              <a:t>get</a:t>
            </a:r>
            <a:r>
              <a:rPr lang="it-IT" sz="2400" dirty="0"/>
              <a:t> </a:t>
            </a:r>
            <a:r>
              <a:rPr lang="it-IT" sz="2400" dirty="0" err="1"/>
              <a:t>along</a:t>
            </a:r>
            <a:r>
              <a:rPr lang="it-IT" sz="2400" dirty="0"/>
              <a:t> with </a:t>
            </a:r>
            <a:r>
              <a:rPr lang="it-IT" sz="2400" dirty="0" err="1"/>
              <a:t>them</a:t>
            </a:r>
            <a:r>
              <a:rPr lang="it-IT" sz="2400" dirty="0"/>
              <a:t>, </a:t>
            </a:r>
            <a:r>
              <a:rPr lang="it-IT" sz="2400" dirty="0" err="1"/>
              <a:t>fortunately</a:t>
            </a:r>
            <a:r>
              <a:rPr lang="it-IT" sz="2400" dirty="0"/>
              <a:t> I made a </a:t>
            </a:r>
            <a:r>
              <a:rPr lang="it-IT" sz="2400" dirty="0" err="1"/>
              <a:t>mistake</a:t>
            </a:r>
            <a:r>
              <a:rPr lang="it-IT" sz="2400" dirty="0"/>
              <a:t>.</a:t>
            </a:r>
          </a:p>
          <a:p>
            <a:pPr marL="0" indent="0">
              <a:spcBef>
                <a:spcPts val="0"/>
              </a:spcBef>
              <a:buNone/>
            </a:pPr>
            <a:r>
              <a:rPr lang="en-US" sz="2400" b="0" i="0" dirty="0">
                <a:solidFill>
                  <a:srgbClr val="222222"/>
                </a:solidFill>
                <a:effectLst/>
              </a:rPr>
              <a:t>I think </a:t>
            </a:r>
            <a:r>
              <a:rPr lang="en-US" sz="2400" dirty="0">
                <a:solidFill>
                  <a:srgbClr val="222222"/>
                </a:solidFill>
              </a:rPr>
              <a:t>I</a:t>
            </a:r>
            <a:r>
              <a:rPr lang="en-US" sz="2400" b="0" i="0" dirty="0">
                <a:solidFill>
                  <a:srgbClr val="222222"/>
                </a:solidFill>
                <a:effectLst/>
              </a:rPr>
              <a:t>'ve the possibility to change some classmates </a:t>
            </a:r>
            <a:r>
              <a:rPr lang="en-US" sz="2400" dirty="0">
                <a:solidFill>
                  <a:srgbClr val="222222"/>
                </a:solidFill>
              </a:rPr>
              <a:t>I</a:t>
            </a:r>
            <a:r>
              <a:rPr lang="en-US" sz="2400" b="0" i="0" dirty="0">
                <a:solidFill>
                  <a:srgbClr val="222222"/>
                </a:solidFill>
                <a:effectLst/>
              </a:rPr>
              <a:t>'d change nobody because a school class is like an ecosystem: everyone has it own tasks and removing one of this elements, even apparently useless, you would upset the ecosystem.</a:t>
            </a:r>
            <a:endParaRPr lang="it-IT" sz="2400" dirty="0"/>
          </a:p>
        </p:txBody>
      </p:sp>
      <p:sp>
        <p:nvSpPr>
          <p:cNvPr id="4" name="CasellaDiTesto 3">
            <a:extLst>
              <a:ext uri="{FF2B5EF4-FFF2-40B4-BE49-F238E27FC236}">
                <a16:creationId xmlns:a16="http://schemas.microsoft.com/office/drawing/2014/main" id="{4CA3966D-4F78-8721-AB69-19E2700218BA}"/>
              </a:ext>
            </a:extLst>
          </p:cNvPr>
          <p:cNvSpPr txBox="1"/>
          <p:nvPr/>
        </p:nvSpPr>
        <p:spPr>
          <a:xfrm>
            <a:off x="83126" y="73891"/>
            <a:ext cx="1588655" cy="369332"/>
          </a:xfrm>
          <a:prstGeom prst="rect">
            <a:avLst/>
          </a:prstGeom>
          <a:noFill/>
        </p:spPr>
        <p:txBody>
          <a:bodyPr wrap="square" rtlCol="0">
            <a:spAutoFit/>
          </a:bodyPr>
          <a:lstStyle/>
          <a:p>
            <a:r>
              <a:rPr lang="it-IT" dirty="0">
                <a:solidFill>
                  <a:schemeClr val="accent1"/>
                </a:solidFill>
              </a:rPr>
              <a:t>Alessio Sacco</a:t>
            </a:r>
          </a:p>
        </p:txBody>
      </p:sp>
      <p:pic>
        <p:nvPicPr>
          <p:cNvPr id="6" name="Immagine 5" descr="Immagine che contiene persona, esterni, inpiedi, persone&#10;&#10;Descrizione generata automaticamente">
            <a:extLst>
              <a:ext uri="{FF2B5EF4-FFF2-40B4-BE49-F238E27FC236}">
                <a16:creationId xmlns:a16="http://schemas.microsoft.com/office/drawing/2014/main" id="{C1ED9DAD-4787-89AA-628D-8086AEA00F6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820082" y="4356556"/>
            <a:ext cx="7096125" cy="2324100"/>
          </a:xfrm>
          <a:prstGeom prst="rect">
            <a:avLst/>
          </a:prstGeom>
        </p:spPr>
      </p:pic>
    </p:spTree>
    <p:extLst>
      <p:ext uri="{BB962C8B-B14F-4D97-AF65-F5344CB8AC3E}">
        <p14:creationId xmlns:p14="http://schemas.microsoft.com/office/powerpoint/2010/main" val="1836981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C38151E-2D67-521D-61AB-A3139A767B4E}"/>
              </a:ext>
            </a:extLst>
          </p:cNvPr>
          <p:cNvSpPr>
            <a:spLocks noGrp="1"/>
          </p:cNvSpPr>
          <p:nvPr>
            <p:ph type="title"/>
          </p:nvPr>
        </p:nvSpPr>
        <p:spPr>
          <a:xfrm>
            <a:off x="677334" y="609600"/>
            <a:ext cx="8596668" cy="563418"/>
          </a:xfrm>
        </p:spPr>
        <p:txBody>
          <a:bodyPr>
            <a:normAutofit fontScale="90000"/>
          </a:bodyPr>
          <a:lstStyle/>
          <a:p>
            <a:r>
              <a:rPr lang="it-IT" dirty="0"/>
              <a:t>Beautiful moments</a:t>
            </a:r>
          </a:p>
        </p:txBody>
      </p:sp>
      <p:sp>
        <p:nvSpPr>
          <p:cNvPr id="3" name="Segnaposto contenuto 2">
            <a:extLst>
              <a:ext uri="{FF2B5EF4-FFF2-40B4-BE49-F238E27FC236}">
                <a16:creationId xmlns:a16="http://schemas.microsoft.com/office/drawing/2014/main" id="{E1C5FDCC-F3B7-E060-3FD4-3D0D80D206F7}"/>
              </a:ext>
            </a:extLst>
          </p:cNvPr>
          <p:cNvSpPr>
            <a:spLocks noGrp="1"/>
          </p:cNvSpPr>
          <p:nvPr>
            <p:ph idx="1"/>
          </p:nvPr>
        </p:nvSpPr>
        <p:spPr>
          <a:xfrm>
            <a:off x="677334" y="1339395"/>
            <a:ext cx="8596667" cy="5444714"/>
          </a:xfrm>
        </p:spPr>
        <p:txBody>
          <a:bodyPr>
            <a:normAutofit/>
          </a:bodyPr>
          <a:lstStyle/>
          <a:p>
            <a:pPr marL="0" indent="0">
              <a:spcBef>
                <a:spcPts val="0"/>
              </a:spcBef>
              <a:buNone/>
            </a:pPr>
            <a:r>
              <a:rPr lang="en-US" sz="2400" dirty="0"/>
              <a:t>We are almost at the end of the year and we have spent many beautiful moments together:</a:t>
            </a:r>
          </a:p>
          <a:p>
            <a:pPr>
              <a:spcBef>
                <a:spcPts val="0"/>
              </a:spcBef>
            </a:pPr>
            <a:r>
              <a:rPr lang="en-US" sz="2400" dirty="0"/>
              <a:t>Renovation; </a:t>
            </a:r>
            <a:r>
              <a:rPr lang="en-US" sz="2400" dirty="0" err="1"/>
              <a:t>Guidarini’s</a:t>
            </a:r>
            <a:r>
              <a:rPr lang="en-US" sz="2400" dirty="0"/>
              <a:t> prof (technical drawing professor) proposed to renovate the classroom.</a:t>
            </a:r>
          </a:p>
          <a:p>
            <a:pPr>
              <a:spcBef>
                <a:spcPts val="0"/>
              </a:spcBef>
            </a:pPr>
            <a:r>
              <a:rPr lang="en-US" sz="2400" dirty="0"/>
              <a:t>Panettone; A Tuesday Rayan, after arriving late, brought a whole panettone with him. During the break Rayan wanted to eat it and share it with others. But for the prof that is illegal. </a:t>
            </a:r>
          </a:p>
          <a:p>
            <a:pPr marL="0" indent="0">
              <a:spcBef>
                <a:spcPts val="0"/>
              </a:spcBef>
              <a:buNone/>
            </a:pPr>
            <a:endParaRPr lang="it-IT" sz="2400" dirty="0"/>
          </a:p>
        </p:txBody>
      </p:sp>
      <p:sp>
        <p:nvSpPr>
          <p:cNvPr id="4" name="CasellaDiTesto 3">
            <a:extLst>
              <a:ext uri="{FF2B5EF4-FFF2-40B4-BE49-F238E27FC236}">
                <a16:creationId xmlns:a16="http://schemas.microsoft.com/office/drawing/2014/main" id="{4CA3966D-4F78-8721-AB69-19E2700218BA}"/>
              </a:ext>
            </a:extLst>
          </p:cNvPr>
          <p:cNvSpPr txBox="1"/>
          <p:nvPr/>
        </p:nvSpPr>
        <p:spPr>
          <a:xfrm>
            <a:off x="83126" y="73891"/>
            <a:ext cx="1944850" cy="369332"/>
          </a:xfrm>
          <a:prstGeom prst="rect">
            <a:avLst/>
          </a:prstGeom>
          <a:noFill/>
        </p:spPr>
        <p:txBody>
          <a:bodyPr wrap="square" rtlCol="0">
            <a:spAutoFit/>
          </a:bodyPr>
          <a:lstStyle/>
          <a:p>
            <a:r>
              <a:rPr lang="it-IT" dirty="0">
                <a:solidFill>
                  <a:schemeClr val="accent1"/>
                </a:solidFill>
              </a:rPr>
              <a:t>Andrea </a:t>
            </a:r>
            <a:r>
              <a:rPr lang="it-IT" dirty="0" err="1">
                <a:solidFill>
                  <a:schemeClr val="accent1"/>
                </a:solidFill>
              </a:rPr>
              <a:t>Valtellini</a:t>
            </a:r>
            <a:endParaRPr lang="it-IT" dirty="0">
              <a:solidFill>
                <a:schemeClr val="accent1"/>
              </a:solidFill>
            </a:endParaRPr>
          </a:p>
        </p:txBody>
      </p:sp>
    </p:spTree>
    <p:extLst>
      <p:ext uri="{BB962C8B-B14F-4D97-AF65-F5344CB8AC3E}">
        <p14:creationId xmlns:p14="http://schemas.microsoft.com/office/powerpoint/2010/main" val="186489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C38151E-2D67-521D-61AB-A3139A767B4E}"/>
              </a:ext>
            </a:extLst>
          </p:cNvPr>
          <p:cNvSpPr>
            <a:spLocks noGrp="1"/>
          </p:cNvSpPr>
          <p:nvPr>
            <p:ph type="title"/>
          </p:nvPr>
        </p:nvSpPr>
        <p:spPr>
          <a:xfrm>
            <a:off x="677334" y="609600"/>
            <a:ext cx="8596668" cy="563418"/>
          </a:xfrm>
        </p:spPr>
        <p:txBody>
          <a:bodyPr>
            <a:normAutofit fontScale="90000"/>
          </a:bodyPr>
          <a:lstStyle/>
          <a:p>
            <a:r>
              <a:rPr lang="it-IT" dirty="0"/>
              <a:t>Beautiful moments</a:t>
            </a:r>
          </a:p>
        </p:txBody>
      </p:sp>
      <p:sp>
        <p:nvSpPr>
          <p:cNvPr id="3" name="Segnaposto contenuto 2">
            <a:extLst>
              <a:ext uri="{FF2B5EF4-FFF2-40B4-BE49-F238E27FC236}">
                <a16:creationId xmlns:a16="http://schemas.microsoft.com/office/drawing/2014/main" id="{E1C5FDCC-F3B7-E060-3FD4-3D0D80D206F7}"/>
              </a:ext>
            </a:extLst>
          </p:cNvPr>
          <p:cNvSpPr>
            <a:spLocks noGrp="1"/>
          </p:cNvSpPr>
          <p:nvPr>
            <p:ph idx="1"/>
          </p:nvPr>
        </p:nvSpPr>
        <p:spPr>
          <a:xfrm>
            <a:off x="677334" y="1339395"/>
            <a:ext cx="5859268" cy="4701967"/>
          </a:xfrm>
        </p:spPr>
        <p:txBody>
          <a:bodyPr>
            <a:normAutofit/>
          </a:bodyPr>
          <a:lstStyle/>
          <a:p>
            <a:pPr marL="0" indent="0">
              <a:buNone/>
            </a:pPr>
            <a:r>
              <a:rPr lang="en-US" sz="2400" dirty="0"/>
              <a:t>Another beautiful moment is when Simone got angry with his paw because the prof had written in italics all the tests and you did not understand anything of what was written so he kept asking what was written. </a:t>
            </a:r>
          </a:p>
          <a:p>
            <a:pPr marL="0" indent="0">
              <a:buNone/>
            </a:pPr>
            <a:r>
              <a:rPr lang="en-US" sz="2400" dirty="0"/>
              <a:t>Prof </a:t>
            </a:r>
            <a:r>
              <a:rPr lang="en-US" sz="2400" dirty="0" err="1"/>
              <a:t>Zampella</a:t>
            </a:r>
            <a:r>
              <a:rPr lang="en-US" sz="2400" dirty="0"/>
              <a:t> then got angry for too many questions and Simone sent her to that country. that day he took a note and risked going to the presidency.</a:t>
            </a:r>
            <a:endParaRPr lang="it-IT" sz="2400" dirty="0"/>
          </a:p>
        </p:txBody>
      </p:sp>
      <p:sp>
        <p:nvSpPr>
          <p:cNvPr id="4" name="CasellaDiTesto 3">
            <a:extLst>
              <a:ext uri="{FF2B5EF4-FFF2-40B4-BE49-F238E27FC236}">
                <a16:creationId xmlns:a16="http://schemas.microsoft.com/office/drawing/2014/main" id="{4CA3966D-4F78-8721-AB69-19E2700218BA}"/>
              </a:ext>
            </a:extLst>
          </p:cNvPr>
          <p:cNvSpPr txBox="1"/>
          <p:nvPr/>
        </p:nvSpPr>
        <p:spPr>
          <a:xfrm>
            <a:off x="83126" y="73891"/>
            <a:ext cx="1799995" cy="369332"/>
          </a:xfrm>
          <a:prstGeom prst="rect">
            <a:avLst/>
          </a:prstGeom>
          <a:noFill/>
        </p:spPr>
        <p:txBody>
          <a:bodyPr wrap="square" rtlCol="0">
            <a:spAutoFit/>
          </a:bodyPr>
          <a:lstStyle/>
          <a:p>
            <a:r>
              <a:rPr lang="it-IT" dirty="0">
                <a:solidFill>
                  <a:schemeClr val="accent1"/>
                </a:solidFill>
              </a:rPr>
              <a:t>Stefano Iuliano</a:t>
            </a:r>
          </a:p>
        </p:txBody>
      </p:sp>
    </p:spTree>
    <p:extLst>
      <p:ext uri="{BB962C8B-B14F-4D97-AF65-F5344CB8AC3E}">
        <p14:creationId xmlns:p14="http://schemas.microsoft.com/office/powerpoint/2010/main" val="20872497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C38151E-2D67-521D-61AB-A3139A767B4E}"/>
              </a:ext>
            </a:extLst>
          </p:cNvPr>
          <p:cNvSpPr>
            <a:spLocks noGrp="1"/>
          </p:cNvSpPr>
          <p:nvPr>
            <p:ph type="title"/>
          </p:nvPr>
        </p:nvSpPr>
        <p:spPr>
          <a:xfrm>
            <a:off x="677334" y="609600"/>
            <a:ext cx="8596668" cy="563418"/>
          </a:xfrm>
        </p:spPr>
        <p:txBody>
          <a:bodyPr>
            <a:normAutofit fontScale="90000"/>
          </a:bodyPr>
          <a:lstStyle/>
          <a:p>
            <a:r>
              <a:rPr lang="it-IT" dirty="0" err="1"/>
              <a:t>Bad</a:t>
            </a:r>
            <a:r>
              <a:rPr lang="it-IT" dirty="0"/>
              <a:t> times</a:t>
            </a:r>
          </a:p>
        </p:txBody>
      </p:sp>
      <p:sp>
        <p:nvSpPr>
          <p:cNvPr id="3" name="Segnaposto contenuto 2">
            <a:extLst>
              <a:ext uri="{FF2B5EF4-FFF2-40B4-BE49-F238E27FC236}">
                <a16:creationId xmlns:a16="http://schemas.microsoft.com/office/drawing/2014/main" id="{E1C5FDCC-F3B7-E060-3FD4-3D0D80D206F7}"/>
              </a:ext>
            </a:extLst>
          </p:cNvPr>
          <p:cNvSpPr>
            <a:spLocks noGrp="1"/>
          </p:cNvSpPr>
          <p:nvPr>
            <p:ph idx="1"/>
          </p:nvPr>
        </p:nvSpPr>
        <p:spPr>
          <a:xfrm>
            <a:off x="677334" y="1339395"/>
            <a:ext cx="5587664" cy="4701967"/>
          </a:xfrm>
        </p:spPr>
        <p:txBody>
          <a:bodyPr>
            <a:normAutofit/>
          </a:bodyPr>
          <a:lstStyle/>
          <a:p>
            <a:pPr marL="0" indent="0">
              <a:buNone/>
            </a:pPr>
            <a:r>
              <a:rPr lang="en-US" sz="2400" b="0" i="0" dirty="0">
                <a:solidFill>
                  <a:srgbClr val="222222"/>
                </a:solidFill>
                <a:effectLst/>
                <a:latin typeface="Arial" panose="020B0604020202020204" pitchFamily="34" charset="0"/>
              </a:rPr>
              <a:t>This year we had some difficult moments, for example, at the beginning of February we discussed with a teacher </a:t>
            </a:r>
          </a:p>
          <a:p>
            <a:pPr marL="0" indent="0">
              <a:buNone/>
            </a:pPr>
            <a:r>
              <a:rPr lang="en-US" sz="2400" b="0" i="0" dirty="0">
                <a:solidFill>
                  <a:srgbClr val="222222"/>
                </a:solidFill>
                <a:effectLst/>
                <a:latin typeface="Arial" panose="020B0604020202020204" pitchFamily="34" charset="0"/>
              </a:rPr>
              <a:t>Another bad moment was the beginning of December when as a joke we hung a sign with some rules that were not very nice.</a:t>
            </a:r>
          </a:p>
          <a:p>
            <a:pPr marL="0" indent="0">
              <a:buNone/>
            </a:pPr>
            <a:r>
              <a:rPr lang="en-US" sz="2400" dirty="0">
                <a:solidFill>
                  <a:srgbClr val="222222"/>
                </a:solidFill>
                <a:latin typeface="Arial" panose="020B0604020202020204" pitchFamily="34" charset="0"/>
              </a:rPr>
              <a:t>O</a:t>
            </a:r>
            <a:r>
              <a:rPr lang="en-US" sz="2400" b="0" i="0" dirty="0">
                <a:solidFill>
                  <a:srgbClr val="222222"/>
                </a:solidFill>
                <a:effectLst/>
                <a:latin typeface="Arial" panose="020B0604020202020204" pitchFamily="34" charset="0"/>
              </a:rPr>
              <a:t>nly at that point did we understand the enormous mistake we made </a:t>
            </a:r>
            <a:endParaRPr lang="it-IT" sz="2400" dirty="0"/>
          </a:p>
        </p:txBody>
      </p:sp>
      <p:sp>
        <p:nvSpPr>
          <p:cNvPr id="4" name="CasellaDiTesto 3">
            <a:extLst>
              <a:ext uri="{FF2B5EF4-FFF2-40B4-BE49-F238E27FC236}">
                <a16:creationId xmlns:a16="http://schemas.microsoft.com/office/drawing/2014/main" id="{4CA3966D-4F78-8721-AB69-19E2700218BA}"/>
              </a:ext>
            </a:extLst>
          </p:cNvPr>
          <p:cNvSpPr txBox="1"/>
          <p:nvPr/>
        </p:nvSpPr>
        <p:spPr>
          <a:xfrm>
            <a:off x="83126" y="73891"/>
            <a:ext cx="2116866" cy="369332"/>
          </a:xfrm>
          <a:prstGeom prst="rect">
            <a:avLst/>
          </a:prstGeom>
          <a:noFill/>
        </p:spPr>
        <p:txBody>
          <a:bodyPr wrap="square" rtlCol="0">
            <a:spAutoFit/>
          </a:bodyPr>
          <a:lstStyle/>
          <a:p>
            <a:r>
              <a:rPr lang="it-IT" dirty="0">
                <a:solidFill>
                  <a:schemeClr val="accent1"/>
                </a:solidFill>
              </a:rPr>
              <a:t>Efrem </a:t>
            </a:r>
            <a:r>
              <a:rPr lang="it-IT" dirty="0" err="1">
                <a:solidFill>
                  <a:schemeClr val="accent1"/>
                </a:solidFill>
              </a:rPr>
              <a:t>Baccigalupo</a:t>
            </a:r>
            <a:endParaRPr lang="it-IT" dirty="0">
              <a:solidFill>
                <a:schemeClr val="accent1"/>
              </a:solidFill>
            </a:endParaRPr>
          </a:p>
        </p:txBody>
      </p:sp>
    </p:spTree>
    <p:extLst>
      <p:ext uri="{BB962C8B-B14F-4D97-AF65-F5344CB8AC3E}">
        <p14:creationId xmlns:p14="http://schemas.microsoft.com/office/powerpoint/2010/main" val="846616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C38151E-2D67-521D-61AB-A3139A767B4E}"/>
              </a:ext>
            </a:extLst>
          </p:cNvPr>
          <p:cNvSpPr>
            <a:spLocks noGrp="1"/>
          </p:cNvSpPr>
          <p:nvPr>
            <p:ph type="title"/>
          </p:nvPr>
        </p:nvSpPr>
        <p:spPr>
          <a:xfrm>
            <a:off x="677334" y="609600"/>
            <a:ext cx="8596668" cy="563418"/>
          </a:xfrm>
        </p:spPr>
        <p:txBody>
          <a:bodyPr>
            <a:normAutofit fontScale="90000"/>
          </a:bodyPr>
          <a:lstStyle/>
          <a:p>
            <a:r>
              <a:rPr lang="it-IT" dirty="0" err="1"/>
              <a:t>Bad</a:t>
            </a:r>
            <a:r>
              <a:rPr lang="it-IT" dirty="0"/>
              <a:t> times</a:t>
            </a:r>
          </a:p>
        </p:txBody>
      </p:sp>
      <p:sp>
        <p:nvSpPr>
          <p:cNvPr id="3" name="Segnaposto contenuto 2">
            <a:extLst>
              <a:ext uri="{FF2B5EF4-FFF2-40B4-BE49-F238E27FC236}">
                <a16:creationId xmlns:a16="http://schemas.microsoft.com/office/drawing/2014/main" id="{E1C5FDCC-F3B7-E060-3FD4-3D0D80D206F7}"/>
              </a:ext>
            </a:extLst>
          </p:cNvPr>
          <p:cNvSpPr>
            <a:spLocks noGrp="1"/>
          </p:cNvSpPr>
          <p:nvPr>
            <p:ph idx="1"/>
          </p:nvPr>
        </p:nvSpPr>
        <p:spPr>
          <a:xfrm>
            <a:off x="677334" y="1339395"/>
            <a:ext cx="5171205" cy="4701967"/>
          </a:xfrm>
        </p:spPr>
        <p:txBody>
          <a:bodyPr>
            <a:normAutofit/>
          </a:bodyPr>
          <a:lstStyle/>
          <a:p>
            <a:pPr marL="0" indent="0">
              <a:buNone/>
            </a:pPr>
            <a:r>
              <a:rPr lang="en-US" sz="2400" dirty="0"/>
              <a:t>Our class had bad moments, like one classmate punched and pushed two of our classmate one that happened a lot of time ago and one recently.</a:t>
            </a:r>
          </a:p>
          <a:p>
            <a:pPr marL="0" indent="0">
              <a:buNone/>
            </a:pPr>
            <a:r>
              <a:rPr lang="en-US" sz="2400" dirty="0"/>
              <a:t>We had different time that the principal come on our class but for now none of our classmates got suspended but someone have a lot of note and a lot of classmates are in a risky situation.</a:t>
            </a:r>
            <a:endParaRPr lang="it-IT" sz="2400" dirty="0"/>
          </a:p>
        </p:txBody>
      </p:sp>
      <p:sp>
        <p:nvSpPr>
          <p:cNvPr id="4" name="CasellaDiTesto 3">
            <a:extLst>
              <a:ext uri="{FF2B5EF4-FFF2-40B4-BE49-F238E27FC236}">
                <a16:creationId xmlns:a16="http://schemas.microsoft.com/office/drawing/2014/main" id="{4CA3966D-4F78-8721-AB69-19E2700218BA}"/>
              </a:ext>
            </a:extLst>
          </p:cNvPr>
          <p:cNvSpPr txBox="1"/>
          <p:nvPr/>
        </p:nvSpPr>
        <p:spPr>
          <a:xfrm>
            <a:off x="83126" y="73891"/>
            <a:ext cx="1935797" cy="369332"/>
          </a:xfrm>
          <a:prstGeom prst="rect">
            <a:avLst/>
          </a:prstGeom>
          <a:noFill/>
        </p:spPr>
        <p:txBody>
          <a:bodyPr wrap="square" rtlCol="0">
            <a:spAutoFit/>
          </a:bodyPr>
          <a:lstStyle/>
          <a:p>
            <a:r>
              <a:rPr lang="it-IT" dirty="0" err="1">
                <a:solidFill>
                  <a:schemeClr val="accent1"/>
                </a:solidFill>
              </a:rPr>
              <a:t>Alberth</a:t>
            </a:r>
            <a:r>
              <a:rPr lang="it-IT" dirty="0">
                <a:solidFill>
                  <a:schemeClr val="accent1"/>
                </a:solidFill>
              </a:rPr>
              <a:t> Martinez</a:t>
            </a:r>
          </a:p>
        </p:txBody>
      </p:sp>
      <p:pic>
        <p:nvPicPr>
          <p:cNvPr id="5" name="Immagine 4">
            <a:extLst>
              <a:ext uri="{FF2B5EF4-FFF2-40B4-BE49-F238E27FC236}">
                <a16:creationId xmlns:a16="http://schemas.microsoft.com/office/drawing/2014/main" id="{25373FF3-32F0-DA8F-CFB6-68F2424DD077}"/>
              </a:ext>
            </a:extLst>
          </p:cNvPr>
          <p:cNvPicPr>
            <a:picLocks noChangeAspect="1"/>
          </p:cNvPicPr>
          <p:nvPr/>
        </p:nvPicPr>
        <p:blipFill>
          <a:blip r:embed="rId2"/>
          <a:stretch>
            <a:fillRect/>
          </a:stretch>
        </p:blipFill>
        <p:spPr>
          <a:xfrm>
            <a:off x="6231613" y="1047750"/>
            <a:ext cx="4762500" cy="4762500"/>
          </a:xfrm>
          <a:prstGeom prst="rect">
            <a:avLst/>
          </a:prstGeom>
        </p:spPr>
      </p:pic>
    </p:spTree>
    <p:extLst>
      <p:ext uri="{BB962C8B-B14F-4D97-AF65-F5344CB8AC3E}">
        <p14:creationId xmlns:p14="http://schemas.microsoft.com/office/powerpoint/2010/main" val="2198224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C38151E-2D67-521D-61AB-A3139A767B4E}"/>
              </a:ext>
            </a:extLst>
          </p:cNvPr>
          <p:cNvSpPr>
            <a:spLocks noGrp="1"/>
          </p:cNvSpPr>
          <p:nvPr>
            <p:ph type="title"/>
          </p:nvPr>
        </p:nvSpPr>
        <p:spPr>
          <a:xfrm>
            <a:off x="677334" y="609600"/>
            <a:ext cx="8596668" cy="563418"/>
          </a:xfrm>
        </p:spPr>
        <p:txBody>
          <a:bodyPr>
            <a:normAutofit fontScale="90000"/>
          </a:bodyPr>
          <a:lstStyle/>
          <a:p>
            <a:r>
              <a:rPr lang="it-IT" dirty="0"/>
              <a:t>Group Works</a:t>
            </a:r>
          </a:p>
        </p:txBody>
      </p:sp>
      <p:sp>
        <p:nvSpPr>
          <p:cNvPr id="3" name="Segnaposto contenuto 2">
            <a:extLst>
              <a:ext uri="{FF2B5EF4-FFF2-40B4-BE49-F238E27FC236}">
                <a16:creationId xmlns:a16="http://schemas.microsoft.com/office/drawing/2014/main" id="{E1C5FDCC-F3B7-E060-3FD4-3D0D80D206F7}"/>
              </a:ext>
            </a:extLst>
          </p:cNvPr>
          <p:cNvSpPr>
            <a:spLocks noGrp="1"/>
          </p:cNvSpPr>
          <p:nvPr>
            <p:ph idx="1"/>
          </p:nvPr>
        </p:nvSpPr>
        <p:spPr>
          <a:xfrm>
            <a:off x="677334" y="1339395"/>
            <a:ext cx="4175323" cy="4701967"/>
          </a:xfrm>
        </p:spPr>
        <p:txBody>
          <a:bodyPr>
            <a:normAutofit/>
          </a:bodyPr>
          <a:lstStyle/>
          <a:p>
            <a:pPr marL="0" indent="0">
              <a:buNone/>
            </a:pPr>
            <a:r>
              <a:rPr lang="en-US" sz="2400" dirty="0"/>
              <a:t>This year we also did many workshops and group assignments covering many topics such as: Cyberbullying, Disabled people in sports, Pollution and global warming</a:t>
            </a:r>
          </a:p>
          <a:p>
            <a:pPr marL="0" indent="0">
              <a:buNone/>
            </a:pPr>
            <a:r>
              <a:rPr lang="en-US" sz="2400" dirty="0"/>
              <a:t>I really like these "challenges" because they test all of us.</a:t>
            </a:r>
            <a:endParaRPr lang="it-IT" sz="2400" dirty="0"/>
          </a:p>
        </p:txBody>
      </p:sp>
      <p:sp>
        <p:nvSpPr>
          <p:cNvPr id="4" name="CasellaDiTesto 3">
            <a:extLst>
              <a:ext uri="{FF2B5EF4-FFF2-40B4-BE49-F238E27FC236}">
                <a16:creationId xmlns:a16="http://schemas.microsoft.com/office/drawing/2014/main" id="{4CA3966D-4F78-8721-AB69-19E2700218BA}"/>
              </a:ext>
            </a:extLst>
          </p:cNvPr>
          <p:cNvSpPr txBox="1"/>
          <p:nvPr/>
        </p:nvSpPr>
        <p:spPr>
          <a:xfrm>
            <a:off x="83126" y="73891"/>
            <a:ext cx="1926743" cy="369332"/>
          </a:xfrm>
          <a:prstGeom prst="rect">
            <a:avLst/>
          </a:prstGeom>
          <a:noFill/>
        </p:spPr>
        <p:txBody>
          <a:bodyPr wrap="square" rtlCol="0">
            <a:spAutoFit/>
          </a:bodyPr>
          <a:lstStyle/>
          <a:p>
            <a:r>
              <a:rPr lang="it-IT" dirty="0">
                <a:solidFill>
                  <a:schemeClr val="accent1"/>
                </a:solidFill>
              </a:rPr>
              <a:t>Emanuele Carlini</a:t>
            </a:r>
          </a:p>
        </p:txBody>
      </p:sp>
      <p:pic>
        <p:nvPicPr>
          <p:cNvPr id="5" name="Immagine 4">
            <a:extLst>
              <a:ext uri="{FF2B5EF4-FFF2-40B4-BE49-F238E27FC236}">
                <a16:creationId xmlns:a16="http://schemas.microsoft.com/office/drawing/2014/main" id="{70069955-37E7-68DB-C308-3A8ACE0E3204}"/>
              </a:ext>
            </a:extLst>
          </p:cNvPr>
          <p:cNvPicPr>
            <a:picLocks noChangeAspect="1"/>
          </p:cNvPicPr>
          <p:nvPr/>
        </p:nvPicPr>
        <p:blipFill>
          <a:blip r:embed="rId2"/>
          <a:stretch>
            <a:fillRect/>
          </a:stretch>
        </p:blipFill>
        <p:spPr>
          <a:xfrm>
            <a:off x="5055330" y="1676895"/>
            <a:ext cx="6674684" cy="3504209"/>
          </a:xfrm>
          <a:prstGeom prst="rect">
            <a:avLst/>
          </a:prstGeom>
        </p:spPr>
      </p:pic>
    </p:spTree>
    <p:extLst>
      <p:ext uri="{BB962C8B-B14F-4D97-AF65-F5344CB8AC3E}">
        <p14:creationId xmlns:p14="http://schemas.microsoft.com/office/powerpoint/2010/main" val="27925626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C38151E-2D67-521D-61AB-A3139A767B4E}"/>
              </a:ext>
            </a:extLst>
          </p:cNvPr>
          <p:cNvSpPr>
            <a:spLocks noGrp="1"/>
          </p:cNvSpPr>
          <p:nvPr>
            <p:ph type="title"/>
          </p:nvPr>
        </p:nvSpPr>
        <p:spPr>
          <a:xfrm>
            <a:off x="677334" y="609600"/>
            <a:ext cx="8596668" cy="563418"/>
          </a:xfrm>
        </p:spPr>
        <p:txBody>
          <a:bodyPr>
            <a:normAutofit fontScale="90000"/>
          </a:bodyPr>
          <a:lstStyle/>
          <a:p>
            <a:r>
              <a:rPr lang="it-IT" dirty="0" err="1"/>
              <a:t>Things</a:t>
            </a:r>
            <a:r>
              <a:rPr lang="it-IT" dirty="0"/>
              <a:t> to </a:t>
            </a:r>
            <a:r>
              <a:rPr lang="it-IT" dirty="0" err="1"/>
              <a:t>improve</a:t>
            </a:r>
            <a:endParaRPr lang="it-IT" dirty="0"/>
          </a:p>
        </p:txBody>
      </p:sp>
      <p:sp>
        <p:nvSpPr>
          <p:cNvPr id="3" name="Segnaposto contenuto 2">
            <a:extLst>
              <a:ext uri="{FF2B5EF4-FFF2-40B4-BE49-F238E27FC236}">
                <a16:creationId xmlns:a16="http://schemas.microsoft.com/office/drawing/2014/main" id="{E1C5FDCC-F3B7-E060-3FD4-3D0D80D206F7}"/>
              </a:ext>
            </a:extLst>
          </p:cNvPr>
          <p:cNvSpPr>
            <a:spLocks noGrp="1"/>
          </p:cNvSpPr>
          <p:nvPr>
            <p:ph idx="1"/>
          </p:nvPr>
        </p:nvSpPr>
        <p:spPr>
          <a:xfrm>
            <a:off x="677334" y="1339395"/>
            <a:ext cx="5252686" cy="5269635"/>
          </a:xfrm>
        </p:spPr>
        <p:txBody>
          <a:bodyPr>
            <a:normAutofit/>
          </a:bodyPr>
          <a:lstStyle/>
          <a:p>
            <a:pPr marL="0" indent="0">
              <a:buNone/>
            </a:pPr>
            <a:r>
              <a:rPr lang="en-US" dirty="0"/>
              <a:t>There are some aspects of this school year that </a:t>
            </a:r>
            <a:r>
              <a:rPr lang="en-US" dirty="0" err="1"/>
              <a:t>i</a:t>
            </a:r>
            <a:r>
              <a:rPr lang="en-US" dirty="0"/>
              <a:t> would like to change, they're the following:- According by me, some subject gave us a lot of homework for the weekend. I would propose to increase the explanation time in class for a better reviewing the arguments to match the general understanding- Some subjects, planned only two tests in the whole </a:t>
            </a:r>
            <a:r>
              <a:rPr lang="en-US" dirty="0" err="1"/>
              <a:t>yearI</a:t>
            </a:r>
            <a:r>
              <a:rPr lang="en-US" dirty="0"/>
              <a:t> would propose to increase the number of tests that we'll do in the whole year to have the possibility to study less- Due to the Covid-19, we can't interact with each others no more, so se get bored in the interval because in spring if there is a nice day we would like to go out of the school for the </a:t>
            </a:r>
            <a:r>
              <a:rPr lang="en-US" dirty="0" err="1"/>
              <a:t>intervalIt</a:t>
            </a:r>
            <a:r>
              <a:rPr lang="en-US" dirty="0"/>
              <a:t> would be nice if next year we could get out of our classroom during interval to create some time for students to socialize with each other from other classes.</a:t>
            </a:r>
            <a:endParaRPr lang="it-IT" dirty="0"/>
          </a:p>
        </p:txBody>
      </p:sp>
      <p:sp>
        <p:nvSpPr>
          <p:cNvPr id="4" name="CasellaDiTesto 3">
            <a:extLst>
              <a:ext uri="{FF2B5EF4-FFF2-40B4-BE49-F238E27FC236}">
                <a16:creationId xmlns:a16="http://schemas.microsoft.com/office/drawing/2014/main" id="{4CA3966D-4F78-8721-AB69-19E2700218BA}"/>
              </a:ext>
            </a:extLst>
          </p:cNvPr>
          <p:cNvSpPr txBox="1"/>
          <p:nvPr/>
        </p:nvSpPr>
        <p:spPr>
          <a:xfrm>
            <a:off x="83126" y="73891"/>
            <a:ext cx="1899583" cy="369332"/>
          </a:xfrm>
          <a:prstGeom prst="rect">
            <a:avLst/>
          </a:prstGeom>
          <a:noFill/>
        </p:spPr>
        <p:txBody>
          <a:bodyPr wrap="square" rtlCol="0">
            <a:spAutoFit/>
          </a:bodyPr>
          <a:lstStyle/>
          <a:p>
            <a:r>
              <a:rPr lang="it-IT" dirty="0">
                <a:solidFill>
                  <a:schemeClr val="accent1"/>
                </a:solidFill>
              </a:rPr>
              <a:t>Matteo Giannini</a:t>
            </a:r>
          </a:p>
        </p:txBody>
      </p:sp>
      <p:pic>
        <p:nvPicPr>
          <p:cNvPr id="5" name="Immagine 4">
            <a:extLst>
              <a:ext uri="{FF2B5EF4-FFF2-40B4-BE49-F238E27FC236}">
                <a16:creationId xmlns:a16="http://schemas.microsoft.com/office/drawing/2014/main" id="{40468593-78E8-5917-5611-E3C039AD1EF2}"/>
              </a:ext>
            </a:extLst>
          </p:cNvPr>
          <p:cNvPicPr>
            <a:picLocks noChangeAspect="1"/>
          </p:cNvPicPr>
          <p:nvPr/>
        </p:nvPicPr>
        <p:blipFill>
          <a:blip r:embed="rId2"/>
          <a:stretch>
            <a:fillRect/>
          </a:stretch>
        </p:blipFill>
        <p:spPr>
          <a:xfrm>
            <a:off x="6096000" y="1909526"/>
            <a:ext cx="5074361" cy="3038947"/>
          </a:xfrm>
          <a:prstGeom prst="rect">
            <a:avLst/>
          </a:prstGeom>
        </p:spPr>
      </p:pic>
    </p:spTree>
    <p:extLst>
      <p:ext uri="{BB962C8B-B14F-4D97-AF65-F5344CB8AC3E}">
        <p14:creationId xmlns:p14="http://schemas.microsoft.com/office/powerpoint/2010/main" val="2075682877"/>
      </p:ext>
    </p:extLst>
  </p:cSld>
  <p:clrMapOvr>
    <a:masterClrMapping/>
  </p:clrMapOvr>
</p:sld>
</file>

<file path=ppt/theme/theme1.xml><?xml version="1.0" encoding="utf-8"?>
<a:theme xmlns:a="http://schemas.openxmlformats.org/drawingml/2006/main" name="Sfaccettatura">
  <a:themeElements>
    <a:clrScheme name="Sfaccettatur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Sfaccettatur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faccettatur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470</TotalTime>
  <Words>680</Words>
  <Application>Microsoft Office PowerPoint</Application>
  <PresentationFormat>Widescreen</PresentationFormat>
  <Paragraphs>39</Paragraphs>
  <Slides>10</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10</vt:i4>
      </vt:variant>
    </vt:vector>
  </HeadingPairs>
  <TitlesOfParts>
    <vt:vector size="15" baseType="lpstr">
      <vt:lpstr>Arial</vt:lpstr>
      <vt:lpstr>Baguet Script</vt:lpstr>
      <vt:lpstr>Trebuchet MS</vt:lpstr>
      <vt:lpstr>Wingdings 3</vt:lpstr>
      <vt:lpstr>Sfaccettatura</vt:lpstr>
      <vt:lpstr>This Year in Calvino</vt:lpstr>
      <vt:lpstr>The first days at school</vt:lpstr>
      <vt:lpstr>Discovery new Classmates</vt:lpstr>
      <vt:lpstr>Beautiful moments</vt:lpstr>
      <vt:lpstr>Beautiful moments</vt:lpstr>
      <vt:lpstr>Bad times</vt:lpstr>
      <vt:lpstr>Bad times</vt:lpstr>
      <vt:lpstr>Group Works</vt:lpstr>
      <vt:lpstr>Things to improve</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Year in Calvino</dc:title>
  <dc:creator>Emanuele Carlini</dc:creator>
  <cp:lastModifiedBy>Emanuele Carlini</cp:lastModifiedBy>
  <cp:revision>8</cp:revision>
  <dcterms:created xsi:type="dcterms:W3CDTF">2022-05-04T08:46:39Z</dcterms:created>
  <dcterms:modified xsi:type="dcterms:W3CDTF">2022-05-08T19:24:32Z</dcterms:modified>
</cp:coreProperties>
</file>

<file path=docProps/thumbnail.jpeg>
</file>